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4" autoAdjust="0"/>
    <p:restoredTop sz="94660"/>
  </p:normalViewPr>
  <p:slideViewPr>
    <p:cSldViewPr>
      <p:cViewPr varScale="1">
        <p:scale>
          <a:sx n="111" d="100"/>
          <a:sy n="111" d="100"/>
        </p:scale>
        <p:origin x="-504" y="-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 alt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 alt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 alt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58C4B612-8474-441C-A946-A910E6E74A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9565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3B4376F-F5BB-4257-BC46-E2EE6DC17049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153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15900" indent="-214313" eaLnBrk="1">
              <a:spcBef>
                <a:spcPct val="0"/>
              </a:spcBef>
            </a:pPr>
            <a:endParaRPr lang="ru-RU" altLang="ru-RU" sz="2000">
              <a:latin typeface="Arial" charset="0"/>
              <a:ea typeface="Microsoft YaHei" charset="-122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fld id="{F537D834-A81D-4C06-84DF-221F25A51CE0}" type="slidenum">
              <a:rPr lang="ru-RU" altLang="ru-RU">
                <a:solidFill>
                  <a:srgbClr val="FFFFFF"/>
                </a:solidFill>
                <a:latin typeface="+mn-lt" charset="0"/>
              </a:rPr>
              <a:pPr hangingPunct="1">
                <a:lnSpc>
                  <a:spcPct val="100000"/>
                </a:lnSpc>
              </a:pPr>
              <a:t>1</a:t>
            </a:fld>
            <a:endParaRPr lang="ru-RU" altLang="ru-RU">
              <a:solidFill>
                <a:srgbClr val="FFFFFF"/>
              </a:solidFill>
              <a:latin typeface="+mn-lt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559039E-6CC5-43C9-A7D3-2C853B5A72B3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245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15900" indent="-214313" eaLnBrk="1">
              <a:spcBef>
                <a:spcPct val="0"/>
              </a:spcBef>
            </a:pPr>
            <a:endParaRPr lang="ru-RU" altLang="ru-RU" sz="2000">
              <a:latin typeface="Arial" charset="0"/>
              <a:ea typeface="Microsoft YaHei" charset="-122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fld id="{F51A5BDE-FDE9-46AA-80CC-59FDEC41D378}" type="slidenum">
              <a:rPr lang="ru-RU" altLang="ru-RU">
                <a:solidFill>
                  <a:srgbClr val="FFFFFF"/>
                </a:solidFill>
                <a:latin typeface="+mn-lt" charset="0"/>
              </a:rPr>
              <a:pPr hangingPunct="1">
                <a:lnSpc>
                  <a:spcPct val="100000"/>
                </a:lnSpc>
              </a:pPr>
              <a:t>10</a:t>
            </a:fld>
            <a:endParaRPr lang="ru-RU" altLang="ru-RU">
              <a:solidFill>
                <a:srgbClr val="FFFFFF"/>
              </a:solidFill>
              <a:latin typeface="+mn-lt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ECE1180-8983-4522-AFEF-53F636618EF9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256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15900" indent="-214313" eaLnBrk="1">
              <a:spcBef>
                <a:spcPct val="0"/>
              </a:spcBef>
            </a:pPr>
            <a:endParaRPr lang="ru-RU" altLang="ru-RU" sz="2000">
              <a:latin typeface="Arial" charset="0"/>
              <a:ea typeface="Microsoft YaHei" charset="-122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fld id="{469C35DF-B05D-4864-A4C5-8DE1EF261C51}" type="slidenum">
              <a:rPr lang="ru-RU" altLang="ru-RU">
                <a:solidFill>
                  <a:srgbClr val="FFFFFF"/>
                </a:solidFill>
                <a:latin typeface="+mn-lt" charset="0"/>
              </a:rPr>
              <a:pPr hangingPunct="1">
                <a:lnSpc>
                  <a:spcPct val="100000"/>
                </a:lnSpc>
              </a:pPr>
              <a:t>11</a:t>
            </a:fld>
            <a:endParaRPr lang="ru-RU" altLang="ru-RU">
              <a:solidFill>
                <a:srgbClr val="FFFFFF"/>
              </a:solidFill>
              <a:latin typeface="+mn-lt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3BB95BB-AE09-46D8-8A26-F8457520043F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163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15900" indent="-214313" eaLnBrk="1">
              <a:spcBef>
                <a:spcPct val="0"/>
              </a:spcBef>
            </a:pPr>
            <a:endParaRPr lang="ru-RU" altLang="ru-RU" sz="2000">
              <a:latin typeface="Arial" charset="0"/>
              <a:ea typeface="Microsoft YaHei" charset="-122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fld id="{CA3CD3FC-5EF0-41AE-9AFF-667DBECAD85A}" type="slidenum">
              <a:rPr lang="ru-RU" altLang="ru-RU">
                <a:solidFill>
                  <a:srgbClr val="FFFFFF"/>
                </a:solidFill>
                <a:latin typeface="+mn-lt" charset="0"/>
              </a:rPr>
              <a:pPr hangingPunct="1">
                <a:lnSpc>
                  <a:spcPct val="100000"/>
                </a:lnSpc>
              </a:pPr>
              <a:t>2</a:t>
            </a:fld>
            <a:endParaRPr lang="ru-RU" altLang="ru-RU">
              <a:solidFill>
                <a:srgbClr val="FFFFFF"/>
              </a:solidFill>
              <a:latin typeface="+mn-lt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C6B4CC-EA03-4D98-B1F9-356F976FD879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74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15900" indent="-214313" eaLnBrk="1">
              <a:spcBef>
                <a:spcPct val="0"/>
              </a:spcBef>
            </a:pPr>
            <a:endParaRPr lang="ru-RU" altLang="ru-RU" sz="2000">
              <a:latin typeface="Arial" charset="0"/>
              <a:ea typeface="Microsoft YaHei" charset="-122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fld id="{CECBF6ED-F899-42B1-BAC0-8D3FC29EEE49}" type="slidenum">
              <a:rPr lang="ru-RU" altLang="ru-RU">
                <a:solidFill>
                  <a:srgbClr val="FFFFFF"/>
                </a:solidFill>
                <a:latin typeface="+mn-lt" charset="0"/>
              </a:rPr>
              <a:pPr hangingPunct="1">
                <a:lnSpc>
                  <a:spcPct val="100000"/>
                </a:lnSpc>
              </a:pPr>
              <a:t>3</a:t>
            </a:fld>
            <a:endParaRPr lang="ru-RU" altLang="ru-RU">
              <a:solidFill>
                <a:srgbClr val="FFFFFF"/>
              </a:solidFill>
              <a:latin typeface="+mn-lt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4935F0A-0397-4D57-8DA0-55DC3F31C5E8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84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15900" indent="-214313" eaLnBrk="1">
              <a:spcBef>
                <a:spcPct val="0"/>
              </a:spcBef>
            </a:pPr>
            <a:endParaRPr lang="ru-RU" altLang="ru-RU" sz="2000">
              <a:latin typeface="Arial" charset="0"/>
              <a:ea typeface="Microsoft YaHei" charset="-122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fld id="{8AB5B70A-79A9-4FB1-8FF5-FB96037CAC36}" type="slidenum">
              <a:rPr lang="ru-RU" altLang="ru-RU">
                <a:solidFill>
                  <a:srgbClr val="FFFFFF"/>
                </a:solidFill>
                <a:latin typeface="+mn-lt" charset="0"/>
              </a:rPr>
              <a:pPr hangingPunct="1">
                <a:lnSpc>
                  <a:spcPct val="100000"/>
                </a:lnSpc>
              </a:pPr>
              <a:t>4</a:t>
            </a:fld>
            <a:endParaRPr lang="ru-RU" altLang="ru-RU">
              <a:solidFill>
                <a:srgbClr val="FFFFFF"/>
              </a:solidFill>
              <a:latin typeface="+mn-lt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22BDD89-D1D2-46BF-B4E9-B0B803EDE99D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94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15900" indent="-214313" eaLnBrk="1">
              <a:spcBef>
                <a:spcPct val="0"/>
              </a:spcBef>
            </a:pPr>
            <a:endParaRPr lang="ru-RU" altLang="ru-RU" sz="2000">
              <a:latin typeface="Arial" charset="0"/>
              <a:ea typeface="Microsoft YaHei" charset="-122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fld id="{BB761A7F-A554-4C53-8DB8-6B8F4F0FA875}" type="slidenum">
              <a:rPr lang="ru-RU" altLang="ru-RU">
                <a:solidFill>
                  <a:srgbClr val="FFFFFF"/>
                </a:solidFill>
                <a:latin typeface="+mn-lt" charset="0"/>
              </a:rPr>
              <a:pPr hangingPunct="1">
                <a:lnSpc>
                  <a:spcPct val="100000"/>
                </a:lnSpc>
              </a:pPr>
              <a:t>5</a:t>
            </a:fld>
            <a:endParaRPr lang="ru-RU" altLang="ru-RU">
              <a:solidFill>
                <a:srgbClr val="FFFFFF"/>
              </a:solidFill>
              <a:latin typeface="+mn-lt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320A56-5274-45C4-92FF-57AC2F0E23BA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204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15900" indent="-214313" eaLnBrk="1">
              <a:spcBef>
                <a:spcPct val="0"/>
              </a:spcBef>
            </a:pPr>
            <a:endParaRPr lang="ru-RU" altLang="ru-RU" sz="2000">
              <a:latin typeface="Arial" charset="0"/>
              <a:ea typeface="Microsoft YaHei" charset="-122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fld id="{17DBF8F0-9577-4EAB-9DD2-3F79BDD0D283}" type="slidenum">
              <a:rPr lang="ru-RU" altLang="ru-RU">
                <a:solidFill>
                  <a:srgbClr val="FFFFFF"/>
                </a:solidFill>
                <a:latin typeface="+mn-lt" charset="0"/>
              </a:rPr>
              <a:pPr hangingPunct="1">
                <a:lnSpc>
                  <a:spcPct val="100000"/>
                </a:lnSpc>
              </a:pPr>
              <a:t>6</a:t>
            </a:fld>
            <a:endParaRPr lang="ru-RU" altLang="ru-RU">
              <a:solidFill>
                <a:srgbClr val="FFFFFF"/>
              </a:solidFill>
              <a:latin typeface="+mn-lt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260EF62-BD2C-4D7E-BA8C-702CCC0B94AA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215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15900" indent="-214313" eaLnBrk="1">
              <a:spcBef>
                <a:spcPct val="0"/>
              </a:spcBef>
            </a:pPr>
            <a:endParaRPr lang="ru-RU" altLang="ru-RU" sz="2000">
              <a:latin typeface="Arial" charset="0"/>
              <a:ea typeface="Microsoft YaHei" charset="-122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fld id="{8D905653-B844-4F13-AEC7-226858DFC152}" type="slidenum">
              <a:rPr lang="ru-RU" altLang="ru-RU">
                <a:solidFill>
                  <a:srgbClr val="FFFFFF"/>
                </a:solidFill>
                <a:latin typeface="+mn-lt" charset="0"/>
              </a:rPr>
              <a:pPr hangingPunct="1">
                <a:lnSpc>
                  <a:spcPct val="100000"/>
                </a:lnSpc>
              </a:pPr>
              <a:t>7</a:t>
            </a:fld>
            <a:endParaRPr lang="ru-RU" altLang="ru-RU">
              <a:solidFill>
                <a:srgbClr val="FFFFFF"/>
              </a:solidFill>
              <a:latin typeface="+mn-lt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36E08F4-1731-4580-8F7A-53640FF7F25D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225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15900" indent="-214313" eaLnBrk="1">
              <a:spcBef>
                <a:spcPct val="0"/>
              </a:spcBef>
            </a:pPr>
            <a:endParaRPr lang="ru-RU" altLang="ru-RU" sz="2000">
              <a:latin typeface="Arial" charset="0"/>
              <a:ea typeface="Microsoft YaHei" charset="-122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fld id="{34D1BBAB-6D7D-427F-8F3F-CBB43F531604}" type="slidenum">
              <a:rPr lang="ru-RU" altLang="ru-RU">
                <a:solidFill>
                  <a:srgbClr val="FFFFFF"/>
                </a:solidFill>
                <a:latin typeface="+mn-lt" charset="0"/>
              </a:rPr>
              <a:pPr hangingPunct="1">
                <a:lnSpc>
                  <a:spcPct val="100000"/>
                </a:lnSpc>
              </a:pPr>
              <a:t>8</a:t>
            </a:fld>
            <a:endParaRPr lang="ru-RU" altLang="ru-RU">
              <a:solidFill>
                <a:srgbClr val="FFFFFF"/>
              </a:solidFill>
              <a:latin typeface="+mn-lt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19BE7A3-6F9E-41C8-8D71-825ABFB02A56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235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215900" indent="-214313" eaLnBrk="1">
              <a:spcBef>
                <a:spcPct val="0"/>
              </a:spcBef>
            </a:pPr>
            <a:endParaRPr lang="ru-RU" altLang="ru-RU" sz="2000">
              <a:latin typeface="Arial" charset="0"/>
              <a:ea typeface="Microsoft YaHei" charset="-122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fld id="{4D7DF8E0-2CCF-44C0-B044-F9BE3CDCF68E}" type="slidenum">
              <a:rPr lang="ru-RU" altLang="ru-RU">
                <a:solidFill>
                  <a:srgbClr val="FFFFFF"/>
                </a:solidFill>
                <a:latin typeface="+mn-lt" charset="0"/>
              </a:rPr>
              <a:pPr hangingPunct="1">
                <a:lnSpc>
                  <a:spcPct val="100000"/>
                </a:lnSpc>
              </a:pPr>
              <a:t>9</a:t>
            </a:fld>
            <a:endParaRPr lang="ru-RU" altLang="ru-RU">
              <a:solidFill>
                <a:srgbClr val="FFFFFF"/>
              </a:solidFill>
              <a:latin typeface="+mn-lt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5923" y="3307356"/>
            <a:ext cx="9489573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5923" y="4777380"/>
            <a:ext cx="9489573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ru-RU" smtClean="0"/>
              <a:t>17.12.14</a:t>
            </a: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E538F-6A8F-4B5D-8FB2-43314C279AF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4" y="1807361"/>
            <a:ext cx="949744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ru-RU" smtClean="0"/>
              <a:t>17.12.14</a:t>
            </a: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2D17F-2E6E-4999-91B5-EEC91B40190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79415" y="675723"/>
            <a:ext cx="1963949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45923" y="675724"/>
            <a:ext cx="7290076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ru-RU" smtClean="0"/>
              <a:t>17.12.14</a:t>
            </a: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B6F07-ACAF-4C61-8564-CB87B48526AB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113" y="1447800"/>
            <a:ext cx="8823325" cy="3327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10802938" y="1447800"/>
            <a:ext cx="989012" cy="303213"/>
          </a:xfrm>
        </p:spPr>
        <p:txBody>
          <a:bodyPr/>
          <a:lstStyle>
            <a:lvl1pPr>
              <a:defRPr/>
            </a:lvl1pPr>
          </a:lstStyle>
          <a:p>
            <a:r>
              <a:rPr lang="ru-RU" altLang="ru-RU"/>
              <a:t>17.12.14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>
          <a:xfrm>
            <a:off x="10352088" y="295275"/>
            <a:ext cx="836612" cy="765175"/>
          </a:xfrm>
        </p:spPr>
        <p:txBody>
          <a:bodyPr/>
          <a:lstStyle>
            <a:lvl1pPr>
              <a:defRPr/>
            </a:lvl1pPr>
          </a:lstStyle>
          <a:p>
            <a:fld id="{37A209B5-439D-4BBA-B3B4-4951FA48CBC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167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ru-RU" smtClean="0"/>
              <a:t>17.12.14</a:t>
            </a: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4F710-B8DB-48F9-BBA9-3F953F5D8C1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3308581"/>
            <a:ext cx="9489571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4777381"/>
            <a:ext cx="948957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ru-RU" smtClean="0"/>
              <a:t>17.12.14</a:t>
            </a: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52086-168A-4E6D-BE98-569E4E534CE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675725"/>
            <a:ext cx="949744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5924" y="1809750"/>
            <a:ext cx="4628369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708" y="1809749"/>
            <a:ext cx="4625656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ru-RU" smtClean="0"/>
              <a:t>17.12.14</a:t>
            </a: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A1FB1-34FC-49A2-AAD2-FD63CC6D743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7192" y="1812927"/>
            <a:ext cx="419709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5924" y="2389190"/>
            <a:ext cx="4628369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56088" y="1812927"/>
            <a:ext cx="418998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7" y="2389190"/>
            <a:ext cx="462836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ru-RU" smtClean="0"/>
              <a:t>17.12.14</a:t>
            </a:r>
            <a:endParaRPr lang="ru-RU" alt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E9BDA-6CD8-46E1-995F-A24049FBBCD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ru-RU" smtClean="0"/>
              <a:t>17.12.14</a:t>
            </a:r>
            <a:endParaRPr lang="ru-RU" alt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49C20-6BE9-409C-91F0-C909950CBD7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ru-RU" smtClean="0"/>
              <a:t>17.12.14</a:t>
            </a:r>
            <a:endParaRPr lang="ru-RU" alt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C738C-4BA0-4F2F-A1D1-6E4697B16BF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3" y="446088"/>
            <a:ext cx="3547533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6873" y="446088"/>
            <a:ext cx="5706492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3" y="1631950"/>
            <a:ext cx="3547533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ru-RU" smtClean="0"/>
              <a:t>17.12.14</a:t>
            </a: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CB3B7-93FA-4F7A-A1EE-F77208CC2562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5924" y="1387058"/>
            <a:ext cx="4641849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5924" y="2500312"/>
            <a:ext cx="4641849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altLang="ru-RU" smtClean="0"/>
              <a:t>17.12.14</a:t>
            </a:r>
            <a:endParaRPr lang="ru-RU" alt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1D93-6E11-46E4-A843-EA2B2841745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grpSp>
        <p:nvGrpSpPr>
          <p:cNvPr id="17" name="Group 16"/>
          <p:cNvGrpSpPr/>
          <p:nvPr/>
        </p:nvGrpSpPr>
        <p:grpSpPr>
          <a:xfrm>
            <a:off x="6291682" y="993076"/>
            <a:ext cx="2462851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502400" y="1600200"/>
            <a:ext cx="4572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12" y="-16"/>
            <a:ext cx="12336461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5923" y="675725"/>
            <a:ext cx="9500151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5924" y="1807361"/>
            <a:ext cx="9500149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3125" y="595181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altLang="ru-RU" smtClean="0"/>
              <a:t>17.12.14</a:t>
            </a:r>
            <a:endParaRPr lang="ru-RU" alt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74594" y="5951811"/>
            <a:ext cx="7008532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3545" y="5951811"/>
            <a:ext cx="81104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A5BE34B-2F21-465C-A93C-E8334A3D41B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154113" y="1447800"/>
            <a:ext cx="8824912" cy="3328988"/>
          </a:xfrm>
          <a:ln/>
        </p:spPr>
        <p:txBody>
          <a:bodyPr anchor="t"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altLang="ru-RU" sz="4200" b="1" dirty="0">
                <a:solidFill>
                  <a:schemeClr val="tx1"/>
                </a:solidFill>
                <a:latin typeface="Times New Roman" pitchFamily="16" charset="0"/>
              </a:rPr>
              <a:t>Порядок </a:t>
            </a:r>
            <a:r>
              <a:rPr lang="ru-RU" altLang="ru-RU" sz="4200" b="1" dirty="0">
                <a:solidFill>
                  <a:schemeClr val="tx1"/>
                </a:solidFill>
                <a:latin typeface="Calibri Light" charset="0"/>
              </a:rPr>
              <a:t/>
            </a:r>
            <a:br>
              <a:rPr lang="ru-RU" altLang="ru-RU" sz="4200" b="1" dirty="0">
                <a:solidFill>
                  <a:schemeClr val="tx1"/>
                </a:solidFill>
                <a:latin typeface="Calibri Light" charset="0"/>
              </a:rPr>
            </a:br>
            <a:r>
              <a:rPr lang="ru-RU" altLang="ru-RU" sz="4200" b="1" dirty="0">
                <a:solidFill>
                  <a:schemeClr val="tx1"/>
                </a:solidFill>
                <a:latin typeface="Times New Roman" pitchFamily="16" charset="0"/>
              </a:rPr>
              <a:t>назначения, выписывания и отпуска НС и ПВ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3587750"/>
            <a:ext cx="9144000" cy="2863850"/>
          </a:xfrm>
          <a:ln/>
        </p:spPr>
        <p:txBody>
          <a:bodyPr lIns="90000" tIns="45000" rIns="90000" bIns="45000"/>
          <a:lstStyle/>
          <a:p>
            <a:pPr marL="0" indent="0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altLang="ru-RU" sz="4200" dirty="0">
              <a:solidFill>
                <a:srgbClr val="EBEBEB"/>
              </a:solidFill>
            </a:endParaRPr>
          </a:p>
          <a:p>
            <a:pPr marL="0" indent="0">
              <a:lnSpc>
                <a:spcPct val="100000"/>
              </a:lnSpc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ru-RU" altLang="ru-RU" sz="4200" dirty="0">
              <a:solidFill>
                <a:srgbClr val="EBEBEB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5" y="3863975"/>
            <a:ext cx="4189413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103313" y="1282700"/>
            <a:ext cx="8947150" cy="496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13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just" hangingPunct="1">
              <a:lnSpc>
                <a:spcPct val="100000"/>
              </a:lnSpc>
              <a:spcBef>
                <a:spcPts val="1000"/>
              </a:spcBef>
              <a:buClr>
                <a:srgbClr val="8AD0D6"/>
              </a:buClr>
              <a:buSzPct val="80000"/>
              <a:buFont typeface="Wingdings 3" charset="0"/>
              <a:buChar char=""/>
            </a:pPr>
            <a:r>
              <a:rPr lang="ru-RU" altLang="ru-RU" sz="2800" dirty="0">
                <a:solidFill>
                  <a:schemeClr val="tx1"/>
                </a:solidFill>
                <a:latin typeface="Times New Roman" pitchFamily="16" charset="0"/>
              </a:rPr>
              <a:t>Выдача рецептов, содержащих назначение НС или ПВ, без соответствующих медицинских показаний или с нарушением установленных правил оформления запрещается и влечет уголовную ответственность в соответствии с законодательством Российской Федерации.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541338" y="2411413"/>
            <a:ext cx="8947150" cy="383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  <a:spcBef>
                <a:spcPts val="1000"/>
              </a:spcBef>
            </a:pPr>
            <a:r>
              <a:rPr lang="ru-RU" altLang="ru-RU" sz="4400" b="1" dirty="0">
                <a:solidFill>
                  <a:schemeClr val="tx1"/>
                </a:solidFill>
                <a:latin typeface="Times New Roman" pitchFamily="16" charset="0"/>
              </a:rPr>
              <a:t>Благодарю за внимание!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090613" y="452438"/>
            <a:ext cx="8959850" cy="1400175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altLang="ru-RU" sz="4400" b="1" dirty="0">
                <a:solidFill>
                  <a:schemeClr val="tx1"/>
                </a:solidFill>
                <a:latin typeface="Times New Roman" pitchFamily="16" charset="0"/>
              </a:rPr>
              <a:t>1. Общие положения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103313" y="2052638"/>
            <a:ext cx="8947150" cy="419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13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  <a:spcBef>
                <a:spcPts val="1000"/>
              </a:spcBef>
            </a:pPr>
            <a:r>
              <a:rPr lang="ru-RU" altLang="ru-RU" sz="3200" dirty="0">
                <a:solidFill>
                  <a:schemeClr val="tx1"/>
                </a:solidFill>
                <a:latin typeface="Century Gothic" charset="0"/>
              </a:rPr>
              <a:t>    </a:t>
            </a:r>
            <a:r>
              <a:rPr lang="ru-RU" altLang="ru-RU" sz="3200" dirty="0">
                <a:solidFill>
                  <a:schemeClr val="tx1"/>
                </a:solidFill>
                <a:latin typeface="Times New Roman" pitchFamily="16" charset="0"/>
              </a:rPr>
              <a:t>Назначение НС и ПВ </a:t>
            </a:r>
          </a:p>
          <a:p>
            <a:pPr algn="ctr" hangingPunct="1">
              <a:lnSpc>
                <a:spcPct val="100000"/>
              </a:lnSpc>
              <a:spcBef>
                <a:spcPts val="1000"/>
              </a:spcBef>
            </a:pPr>
            <a:r>
              <a:rPr lang="ru-RU" altLang="ru-RU" sz="3200" dirty="0">
                <a:solidFill>
                  <a:schemeClr val="tx1"/>
                </a:solidFill>
                <a:latin typeface="Times New Roman" pitchFamily="16" charset="0"/>
              </a:rPr>
              <a:t>определяется лечащим врачом исходя из:</a:t>
            </a:r>
          </a:p>
          <a:p>
            <a:pPr algn="ctr" hangingPunct="1">
              <a:lnSpc>
                <a:spcPct val="100000"/>
              </a:lnSpc>
              <a:spcBef>
                <a:spcPts val="1000"/>
              </a:spcBef>
            </a:pPr>
            <a:endParaRPr lang="ru-RU" altLang="ru-RU" sz="3200" dirty="0">
              <a:solidFill>
                <a:schemeClr val="tx1"/>
              </a:solidFill>
              <a:latin typeface="Century Gothic" charset="0"/>
            </a:endParaRPr>
          </a:p>
          <a:p>
            <a:pPr algn="just" hangingPunct="1">
              <a:lnSpc>
                <a:spcPct val="100000"/>
              </a:lnSpc>
              <a:spcBef>
                <a:spcPts val="1000"/>
              </a:spcBef>
              <a:buClr>
                <a:srgbClr val="8AD0D6"/>
              </a:buClr>
              <a:buSzPct val="80000"/>
              <a:buFont typeface="Wingdings 3" charset="0"/>
              <a:buChar char=""/>
            </a:pPr>
            <a:r>
              <a:rPr lang="ru-RU" altLang="ru-RU" sz="3200" dirty="0">
                <a:solidFill>
                  <a:schemeClr val="tx1"/>
                </a:solidFill>
                <a:latin typeface="Times New Roman" pitchFamily="16" charset="0"/>
              </a:rPr>
              <a:t>возраста больного;</a:t>
            </a:r>
          </a:p>
          <a:p>
            <a:pPr algn="just" hangingPunct="1">
              <a:lnSpc>
                <a:spcPct val="100000"/>
              </a:lnSpc>
              <a:spcBef>
                <a:spcPts val="1000"/>
              </a:spcBef>
              <a:buClr>
                <a:srgbClr val="8AD0D6"/>
              </a:buClr>
              <a:buSzPct val="80000"/>
              <a:buFont typeface="Wingdings 3" charset="0"/>
              <a:buChar char=""/>
            </a:pPr>
            <a:r>
              <a:rPr lang="ru-RU" altLang="ru-RU" sz="3200" dirty="0">
                <a:solidFill>
                  <a:schemeClr val="tx1"/>
                </a:solidFill>
                <a:latin typeface="Times New Roman" pitchFamily="16" charset="0"/>
              </a:rPr>
              <a:t>тяжести и характера заболевания;</a:t>
            </a:r>
          </a:p>
          <a:p>
            <a:pPr algn="just" hangingPunct="1">
              <a:lnSpc>
                <a:spcPct val="100000"/>
              </a:lnSpc>
              <a:spcBef>
                <a:spcPts val="1000"/>
              </a:spcBef>
              <a:buClr>
                <a:srgbClr val="8AD0D6"/>
              </a:buClr>
              <a:buSzPct val="80000"/>
              <a:buFont typeface="Wingdings 3" charset="0"/>
              <a:buChar char=""/>
            </a:pPr>
            <a:r>
              <a:rPr lang="ru-RU" altLang="ru-RU" sz="3200" dirty="0">
                <a:solidFill>
                  <a:schemeClr val="tx1"/>
                </a:solidFill>
                <a:latin typeface="Times New Roman" pitchFamily="16" charset="0"/>
              </a:rPr>
              <a:t>в соответствии со стандартами оказания медицинской помощи.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089025" y="452438"/>
            <a:ext cx="8961438" cy="1677987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altLang="ru-RU" sz="4400" dirty="0">
                <a:solidFill>
                  <a:schemeClr val="tx1"/>
                </a:solidFill>
                <a:latin typeface="Times New Roman" pitchFamily="16" charset="0"/>
              </a:rPr>
              <a:t>Запрещено назначать и выписывать </a:t>
            </a:r>
            <a:r>
              <a:rPr lang="ru-RU" altLang="ru-RU" sz="3600" dirty="0">
                <a:solidFill>
                  <a:schemeClr val="tx1"/>
                </a:solidFill>
              </a:rPr>
              <a:t/>
            </a:r>
            <a:br>
              <a:rPr lang="ru-RU" altLang="ru-RU" sz="3600" dirty="0">
                <a:solidFill>
                  <a:schemeClr val="tx1"/>
                </a:solidFill>
              </a:rPr>
            </a:br>
            <a:r>
              <a:rPr lang="ru-RU" altLang="ru-RU" sz="4400" dirty="0">
                <a:solidFill>
                  <a:schemeClr val="tx1"/>
                </a:solidFill>
                <a:latin typeface="Times New Roman" pitchFamily="16" charset="0"/>
              </a:rPr>
              <a:t>НС и ПВ:</a:t>
            </a:r>
            <a:r>
              <a:rPr lang="ru-RU" altLang="ru-RU" sz="4200" dirty="0">
                <a:solidFill>
                  <a:schemeClr val="tx1"/>
                </a:solidFill>
              </a:rPr>
              <a:t/>
            </a:r>
            <a:br>
              <a:rPr lang="ru-RU" altLang="ru-RU" sz="4200" dirty="0">
                <a:solidFill>
                  <a:schemeClr val="tx1"/>
                </a:solidFill>
              </a:rPr>
            </a:br>
            <a:endParaRPr lang="ru-RU" altLang="ru-RU" sz="4200" dirty="0">
              <a:solidFill>
                <a:schemeClr val="tx1"/>
              </a:solidFill>
            </a:endParaRP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099170" y="1844824"/>
            <a:ext cx="8947150" cy="3789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13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just" hangingPunct="1">
              <a:lnSpc>
                <a:spcPct val="100000"/>
              </a:lnSpc>
              <a:spcBef>
                <a:spcPts val="1000"/>
              </a:spcBef>
              <a:buClr>
                <a:srgbClr val="8AD0D6"/>
              </a:buClr>
              <a:buSzPct val="80000"/>
              <a:buFont typeface="Wingdings 3" charset="0"/>
              <a:buChar char=""/>
            </a:pPr>
            <a:r>
              <a:rPr lang="ru-RU" altLang="ru-RU" sz="2800" dirty="0">
                <a:solidFill>
                  <a:schemeClr val="tx1"/>
                </a:solidFill>
                <a:latin typeface="Times New Roman" pitchFamily="16" charset="0"/>
              </a:rPr>
              <a:t>при отсутствии медицинских показаний;</a:t>
            </a:r>
          </a:p>
          <a:p>
            <a:pPr algn="just" hangingPunct="1">
              <a:lnSpc>
                <a:spcPct val="100000"/>
              </a:lnSpc>
              <a:spcBef>
                <a:spcPts val="1000"/>
              </a:spcBef>
              <a:buClr>
                <a:srgbClr val="8AD0D6"/>
              </a:buClr>
              <a:buSzPct val="80000"/>
              <a:buFont typeface="Wingdings 3" charset="0"/>
              <a:buChar char=""/>
            </a:pPr>
            <a:r>
              <a:rPr lang="ru-RU" altLang="ru-RU" sz="2800" dirty="0">
                <a:solidFill>
                  <a:schemeClr val="tx1"/>
                </a:solidFill>
                <a:latin typeface="Times New Roman" pitchFamily="16" charset="0"/>
              </a:rPr>
              <a:t>на препараты, которые в соответствии с инструкцией по медицинскому применению используются только в медицинских организациях (например, наркозные средства);</a:t>
            </a:r>
          </a:p>
          <a:p>
            <a:pPr algn="just" hangingPunct="1">
              <a:lnSpc>
                <a:spcPct val="100000"/>
              </a:lnSpc>
              <a:spcBef>
                <a:spcPts val="1000"/>
              </a:spcBef>
              <a:buClr>
                <a:srgbClr val="8AD0D6"/>
              </a:buClr>
              <a:buSzPct val="80000"/>
              <a:buFont typeface="Wingdings 3" charset="0"/>
              <a:buChar char=""/>
            </a:pPr>
            <a:r>
              <a:rPr lang="ru-RU" altLang="ru-RU" sz="2800" dirty="0">
                <a:solidFill>
                  <a:schemeClr val="tx1"/>
                </a:solidFill>
                <a:latin typeface="Times New Roman" pitchFamily="16" charset="0"/>
              </a:rPr>
              <a:t>на препараты не зарегистрированные на территории РФ;</a:t>
            </a:r>
          </a:p>
          <a:p>
            <a:pPr algn="just" hangingPunct="1">
              <a:lnSpc>
                <a:spcPct val="100000"/>
              </a:lnSpc>
              <a:spcBef>
                <a:spcPts val="1000"/>
              </a:spcBef>
              <a:buClr>
                <a:srgbClr val="8AD0D6"/>
              </a:buClr>
              <a:buSzPct val="80000"/>
              <a:buFont typeface="Wingdings 3" charset="0"/>
              <a:buChar char=""/>
            </a:pPr>
            <a:r>
              <a:rPr lang="ru-RU" altLang="ru-RU" sz="2800" dirty="0">
                <a:solidFill>
                  <a:schemeClr val="tx1"/>
                </a:solidFill>
                <a:latin typeface="Times New Roman" pitchFamily="16" charset="0"/>
              </a:rPr>
              <a:t>на НС и ПВ, внесенные в список II Перечня, зарегистрированные в качестве лекарственных препаратов для лечения наркомании.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108075" y="452438"/>
            <a:ext cx="8942388" cy="1252537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altLang="ru-RU" sz="4400" b="1" dirty="0">
                <a:solidFill>
                  <a:schemeClr val="tx1"/>
                </a:solidFill>
                <a:latin typeface="Times New Roman" pitchFamily="16" charset="0"/>
              </a:rPr>
              <a:t>1.1. Порядок назначения НС и ПВ в стационарных условиях</a:t>
            </a:r>
            <a:r>
              <a:rPr lang="ru-RU" altLang="ru-RU" sz="4200" b="1" dirty="0">
                <a:solidFill>
                  <a:schemeClr val="tx1"/>
                </a:solidFill>
              </a:rPr>
              <a:t/>
            </a:r>
            <a:br>
              <a:rPr lang="ru-RU" altLang="ru-RU" sz="4200" b="1" dirty="0">
                <a:solidFill>
                  <a:schemeClr val="tx1"/>
                </a:solidFill>
              </a:rPr>
            </a:br>
            <a:endParaRPr lang="ru-RU" altLang="ru-RU" sz="4200" b="1" dirty="0">
              <a:solidFill>
                <a:schemeClr val="tx1"/>
              </a:solidFill>
            </a:endParaRP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20033" y="1628800"/>
            <a:ext cx="11952631" cy="419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13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just" hangingPunct="1">
              <a:lnSpc>
                <a:spcPct val="100000"/>
              </a:lnSpc>
              <a:spcBef>
                <a:spcPts val="1000"/>
              </a:spcBef>
            </a:pPr>
            <a:r>
              <a:rPr lang="ru-RU" altLang="ru-RU" sz="2400" dirty="0">
                <a:solidFill>
                  <a:schemeClr val="tx1"/>
                </a:solidFill>
                <a:latin typeface="Times New Roman" pitchFamily="16" charset="0"/>
              </a:rPr>
              <a:t>     Приказом Минздрава РФ от 20.12.2012 г. № 1175н исключена норма по обязательному согласованию назначения НС и ПВ с заведующим отделением при оказании пациенту медицинской помощи в стационарных условиях.</a:t>
            </a:r>
          </a:p>
          <a:p>
            <a:pPr algn="ctr" hangingPunct="1">
              <a:lnSpc>
                <a:spcPct val="100000"/>
              </a:lnSpc>
              <a:spcBef>
                <a:spcPts val="1000"/>
              </a:spcBef>
            </a:pPr>
            <a:r>
              <a:rPr lang="ru-RU" altLang="ru-RU" sz="2400" dirty="0">
                <a:solidFill>
                  <a:schemeClr val="tx1"/>
                </a:solidFill>
                <a:latin typeface="Times New Roman" pitchFamily="16" charset="0"/>
              </a:rPr>
              <a:t>   Назначение НС и ПВ медицинским работником производится:</a:t>
            </a:r>
          </a:p>
          <a:p>
            <a:pPr algn="just" hangingPunct="1">
              <a:lnSpc>
                <a:spcPct val="100000"/>
              </a:lnSpc>
              <a:spcBef>
                <a:spcPts val="1000"/>
              </a:spcBef>
              <a:buClr>
                <a:srgbClr val="8AD0D6"/>
              </a:buClr>
              <a:buSzPct val="80000"/>
              <a:buFont typeface="Wingdings 3" charset="0"/>
              <a:buChar char=""/>
            </a:pPr>
            <a:r>
              <a:rPr lang="ru-RU" altLang="ru-RU" sz="2400" dirty="0">
                <a:solidFill>
                  <a:schemeClr val="tx1"/>
                </a:solidFill>
                <a:latin typeface="Times New Roman" pitchFamily="16" charset="0"/>
              </a:rPr>
              <a:t>единолично;</a:t>
            </a:r>
          </a:p>
          <a:p>
            <a:pPr algn="just" hangingPunct="1">
              <a:lnSpc>
                <a:spcPct val="100000"/>
              </a:lnSpc>
              <a:spcBef>
                <a:spcPts val="1000"/>
              </a:spcBef>
              <a:buClr>
                <a:srgbClr val="8AD0D6"/>
              </a:buClr>
              <a:buSzPct val="80000"/>
              <a:buFont typeface="Wingdings 3" charset="0"/>
              <a:buChar char=""/>
            </a:pPr>
            <a:r>
              <a:rPr lang="ru-RU" altLang="ru-RU" sz="2400" dirty="0">
                <a:solidFill>
                  <a:schemeClr val="tx1"/>
                </a:solidFill>
                <a:latin typeface="Times New Roman" pitchFamily="16" charset="0"/>
              </a:rPr>
              <a:t>без выписывания рецепта;</a:t>
            </a:r>
          </a:p>
          <a:p>
            <a:pPr algn="just" hangingPunct="1">
              <a:lnSpc>
                <a:spcPct val="100000"/>
              </a:lnSpc>
              <a:spcBef>
                <a:spcPts val="1000"/>
              </a:spcBef>
              <a:buClr>
                <a:srgbClr val="8AD0D6"/>
              </a:buClr>
              <a:buSzPct val="80000"/>
              <a:buFont typeface="Wingdings 3" charset="0"/>
              <a:buChar char=""/>
            </a:pPr>
            <a:r>
              <a:rPr lang="ru-RU" altLang="ru-RU" sz="2400" dirty="0">
                <a:solidFill>
                  <a:schemeClr val="tx1"/>
                </a:solidFill>
                <a:latin typeface="Times New Roman" pitchFamily="16" charset="0"/>
              </a:rPr>
              <a:t>после проведения опроса о предыдущих назначениях НС и ПВ;</a:t>
            </a:r>
          </a:p>
          <a:p>
            <a:pPr algn="just" hangingPunct="1">
              <a:lnSpc>
                <a:spcPct val="100000"/>
              </a:lnSpc>
              <a:spcBef>
                <a:spcPts val="1000"/>
              </a:spcBef>
              <a:buClr>
                <a:srgbClr val="8AD0D6"/>
              </a:buClr>
              <a:buSzPct val="80000"/>
              <a:buFont typeface="Wingdings 3" charset="0"/>
              <a:buChar char=""/>
            </a:pPr>
            <a:r>
              <a:rPr lang="ru-RU" altLang="ru-RU" sz="2400" dirty="0">
                <a:solidFill>
                  <a:schemeClr val="tx1"/>
                </a:solidFill>
                <a:latin typeface="Times New Roman" pitchFamily="16" charset="0"/>
              </a:rPr>
              <a:t>учитывая показания, противопоказания, сроки применения НС и ПВ;</a:t>
            </a:r>
          </a:p>
          <a:p>
            <a:pPr algn="just" hangingPunct="1">
              <a:lnSpc>
                <a:spcPct val="100000"/>
              </a:lnSpc>
              <a:spcBef>
                <a:spcPts val="1000"/>
              </a:spcBef>
              <a:buClr>
                <a:srgbClr val="8AD0D6"/>
              </a:buClr>
              <a:buSzPct val="80000"/>
              <a:buFont typeface="Wingdings 3" charset="0"/>
              <a:buChar char=""/>
            </a:pPr>
            <a:r>
              <a:rPr lang="ru-RU" altLang="ru-RU" sz="2400" dirty="0">
                <a:solidFill>
                  <a:schemeClr val="tx1"/>
                </a:solidFill>
                <a:latin typeface="Times New Roman" pitchFamily="16" charset="0"/>
              </a:rPr>
              <a:t>с указанием в медицинских документах наименования препарата, разовой дозы, способа и кратности введения, длительности курса, обоснования назначения.  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103313" y="1201738"/>
            <a:ext cx="8947150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just" hangingPunct="1">
              <a:lnSpc>
                <a:spcPct val="100000"/>
              </a:lnSpc>
              <a:spcBef>
                <a:spcPts val="1000"/>
              </a:spcBef>
            </a:pPr>
            <a:r>
              <a:rPr lang="ru-RU" altLang="ru-RU" sz="2800" dirty="0">
                <a:solidFill>
                  <a:schemeClr val="tx1"/>
                </a:solidFill>
                <a:latin typeface="Times New Roman" pitchFamily="16" charset="0"/>
              </a:rPr>
              <a:t>В отдельных случаях по решению руководителя медицинской организации при выписывании пациента, имеющего соответствующие медицинские показания и направляемого для продолжения лечения в амбулаторных условиях, могут назначаться либо выдаваться одновременно с выпиской из истории болезни НС и ПВ списков II и III Перечня на срок приема пациентом </a:t>
            </a:r>
            <a:r>
              <a:rPr lang="ru-RU" altLang="ru-RU" sz="2800" b="1" dirty="0">
                <a:solidFill>
                  <a:schemeClr val="tx1"/>
                </a:solidFill>
                <a:latin typeface="Times New Roman" pitchFamily="16" charset="0"/>
              </a:rPr>
              <a:t>до 5 дней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6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1108075" y="452438"/>
            <a:ext cx="8942388" cy="1400175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altLang="ru-RU" sz="4400" b="1" dirty="0">
                <a:solidFill>
                  <a:schemeClr val="tx1"/>
                </a:solidFill>
                <a:latin typeface="Times New Roman" pitchFamily="16" charset="0"/>
              </a:rPr>
              <a:t>1.2. Порядок назначения НС и ПВ при амбулаторном лечении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103313" y="2052638"/>
            <a:ext cx="8947150" cy="419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13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 hangingPunct="1">
              <a:lnSpc>
                <a:spcPct val="100000"/>
              </a:lnSpc>
              <a:spcBef>
                <a:spcPts val="1000"/>
              </a:spcBef>
            </a:pPr>
            <a:r>
              <a:rPr lang="ru-RU" altLang="ru-RU" sz="2000" dirty="0">
                <a:solidFill>
                  <a:schemeClr val="tx1"/>
                </a:solidFill>
                <a:latin typeface="Century Gothic" charset="0"/>
              </a:rPr>
              <a:t> </a:t>
            </a:r>
            <a:r>
              <a:rPr lang="ru-RU" altLang="ru-RU" sz="3200" dirty="0">
                <a:solidFill>
                  <a:schemeClr val="tx1"/>
                </a:solidFill>
                <a:latin typeface="Century Gothic" charset="0"/>
              </a:rPr>
              <a:t> 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6" charset="0"/>
              </a:rPr>
              <a:t>Назначение НС и ПВ </a:t>
            </a:r>
          </a:p>
          <a:p>
            <a:pPr algn="ctr" hangingPunct="1">
              <a:lnSpc>
                <a:spcPct val="100000"/>
              </a:lnSpc>
              <a:spcBef>
                <a:spcPts val="1000"/>
              </a:spcBef>
            </a:pPr>
            <a:r>
              <a:rPr lang="ru-RU" altLang="ru-RU" sz="2800" dirty="0">
                <a:solidFill>
                  <a:schemeClr val="tx1"/>
                </a:solidFill>
                <a:latin typeface="Times New Roman" pitchFamily="16" charset="0"/>
              </a:rPr>
              <a:t>медицинским работником производится:</a:t>
            </a:r>
          </a:p>
          <a:p>
            <a:pPr algn="just" hangingPunct="1">
              <a:lnSpc>
                <a:spcPct val="100000"/>
              </a:lnSpc>
              <a:spcBef>
                <a:spcPts val="1000"/>
              </a:spcBef>
              <a:buClr>
                <a:srgbClr val="8AD0D6"/>
              </a:buClr>
              <a:buSzPct val="80000"/>
              <a:buFont typeface="Wingdings 3" charset="0"/>
              <a:buChar char=""/>
            </a:pPr>
            <a:r>
              <a:rPr lang="ru-RU" altLang="ru-RU" sz="2800" dirty="0">
                <a:solidFill>
                  <a:schemeClr val="tx1"/>
                </a:solidFill>
                <a:latin typeface="Times New Roman" pitchFamily="16" charset="0"/>
              </a:rPr>
              <a:t>единолично;</a:t>
            </a:r>
          </a:p>
          <a:p>
            <a:pPr algn="just" hangingPunct="1">
              <a:lnSpc>
                <a:spcPct val="100000"/>
              </a:lnSpc>
              <a:spcBef>
                <a:spcPts val="1000"/>
              </a:spcBef>
              <a:buClr>
                <a:srgbClr val="8AD0D6"/>
              </a:buClr>
              <a:buSzPct val="80000"/>
              <a:buFont typeface="Wingdings 3" charset="0"/>
              <a:buChar char=""/>
            </a:pPr>
            <a:r>
              <a:rPr lang="ru-RU" altLang="ru-RU" sz="2800" dirty="0">
                <a:solidFill>
                  <a:schemeClr val="tx1"/>
                </a:solidFill>
                <a:latin typeface="Times New Roman" pitchFamily="16" charset="0"/>
              </a:rPr>
              <a:t>с выписыванием рецепта;</a:t>
            </a:r>
          </a:p>
          <a:p>
            <a:pPr algn="just" hangingPunct="1">
              <a:lnSpc>
                <a:spcPct val="100000"/>
              </a:lnSpc>
              <a:spcBef>
                <a:spcPts val="1000"/>
              </a:spcBef>
              <a:buClr>
                <a:srgbClr val="8AD0D6"/>
              </a:buClr>
              <a:buSzPct val="80000"/>
              <a:buFont typeface="Wingdings 3" charset="0"/>
              <a:buChar char=""/>
            </a:pPr>
            <a:r>
              <a:rPr lang="ru-RU" altLang="ru-RU" sz="2800" dirty="0">
                <a:solidFill>
                  <a:schemeClr val="tx1"/>
                </a:solidFill>
                <a:latin typeface="Times New Roman" pitchFamily="16" charset="0"/>
              </a:rPr>
              <a:t>с указанием в медицинских документах больного наименования препарата, разовой дозы, способа и кратности применения, длительности курса, обоснования назначения.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096962" y="452438"/>
            <a:ext cx="9175501" cy="1400175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altLang="ru-RU" sz="4400" b="1" dirty="0">
                <a:solidFill>
                  <a:schemeClr val="tx1"/>
                </a:solidFill>
                <a:latin typeface="Times New Roman" pitchFamily="16" charset="0"/>
              </a:rPr>
              <a:t>2. Порядок выписывания НС и ПВ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103313" y="1700808"/>
            <a:ext cx="8947150" cy="4440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13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just" hangingPunct="1">
              <a:lnSpc>
                <a:spcPct val="100000"/>
              </a:lnSpc>
              <a:spcBef>
                <a:spcPts val="1000"/>
              </a:spcBef>
              <a:buClr>
                <a:srgbClr val="8AD0D6"/>
              </a:buClr>
              <a:buSzPct val="80000"/>
              <a:buFont typeface="Wingdings 3" charset="0"/>
              <a:buChar char=""/>
            </a:pPr>
            <a:r>
              <a:rPr lang="ru-RU" altLang="ru-RU" sz="2800" dirty="0">
                <a:solidFill>
                  <a:schemeClr val="tx1"/>
                </a:solidFill>
                <a:latin typeface="Times New Roman" pitchFamily="16" charset="0"/>
              </a:rPr>
              <a:t>НС и ПВ списка II Перечня выписываются на рецептурном бланке № 107/у-НП "Специальный рецептурный бланк", к которому дополнительно выписываются рецепты в 3-х экземплярах на рецептурном бланке формы № 148-1/у-04 (л) или № 148-1-1/у-06 (л).</a:t>
            </a:r>
          </a:p>
          <a:p>
            <a:pPr algn="just" hangingPunct="1">
              <a:lnSpc>
                <a:spcPct val="100000"/>
              </a:lnSpc>
              <a:spcBef>
                <a:spcPts val="1000"/>
              </a:spcBef>
              <a:buClr>
                <a:srgbClr val="8AD0D6"/>
              </a:buClr>
              <a:buSzPct val="80000"/>
              <a:buFont typeface="Wingdings 3" charset="0"/>
              <a:buChar char=""/>
            </a:pPr>
            <a:r>
              <a:rPr lang="ru-RU" altLang="ru-RU" sz="2800" dirty="0">
                <a:solidFill>
                  <a:schemeClr val="tx1"/>
                </a:solidFill>
                <a:latin typeface="Times New Roman" pitchFamily="16" charset="0"/>
              </a:rPr>
              <a:t>ПВ, внесенные в список III Перечня, выписываются на рецептурном бланке № 148-1/у-88, к которому дополнительно выписываются рецепты в 3-х экземплярах на рецептурном бланке формы № 148-1/у-04 (л) или № 148-1/у-06 (л).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116013" y="593725"/>
            <a:ext cx="8934450" cy="1258888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ru-RU" altLang="ru-RU" sz="4400" b="1" dirty="0">
                <a:solidFill>
                  <a:schemeClr val="tx1"/>
                </a:solidFill>
                <a:latin typeface="Times New Roman" pitchFamily="16" charset="0"/>
              </a:rPr>
              <a:t>3. Порядок отпуска НС и ПВ</a:t>
            </a:r>
            <a:r>
              <a:rPr lang="ru-RU" altLang="ru-RU" sz="42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03313" y="2052638"/>
            <a:ext cx="8947150" cy="4195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13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just" hangingPunct="1">
              <a:lnSpc>
                <a:spcPct val="100000"/>
              </a:lnSpc>
              <a:spcBef>
                <a:spcPts val="1000"/>
              </a:spcBef>
              <a:buClr>
                <a:srgbClr val="8AD0D6"/>
              </a:buClr>
              <a:buSzPct val="80000"/>
              <a:buFont typeface="Wingdings 3" charset="0"/>
              <a:buChar char=""/>
            </a:pPr>
            <a:r>
              <a:rPr lang="ru-RU" altLang="ru-RU" sz="2800" dirty="0">
                <a:solidFill>
                  <a:schemeClr val="tx1"/>
                </a:solidFill>
                <a:latin typeface="Times New Roman" pitchFamily="16" charset="0"/>
              </a:rPr>
              <a:t>Отпуск НС и ПВ физическим лица осуществляется в соответствии с Федеральным законом от 08.01.1998 г. № 3-ФЗ "О наркотических средствах и психотропных веществах", приказом </a:t>
            </a:r>
            <a:r>
              <a:rPr lang="ru-RU" altLang="ru-RU" sz="2800" dirty="0" err="1">
                <a:solidFill>
                  <a:schemeClr val="tx1"/>
                </a:solidFill>
                <a:latin typeface="Times New Roman" pitchFamily="16" charset="0"/>
              </a:rPr>
              <a:t>Минздравсоцразвития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6" charset="0"/>
              </a:rPr>
              <a:t> Российской Федерации от 14.12.2005 г. № 785 "О порядке отпуска лекарственных средств".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103313" y="1162050"/>
            <a:ext cx="8947150" cy="508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42900" indent="-341313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hangingPunct="1">
              <a:lnSpc>
                <a:spcPct val="100000"/>
              </a:lnSpc>
              <a:spcBef>
                <a:spcPts val="1000"/>
              </a:spcBef>
              <a:buClr>
                <a:srgbClr val="8AD0D6"/>
              </a:buClr>
              <a:buSzPct val="80000"/>
              <a:buFont typeface="Wingdings 3" charset="0"/>
              <a:buChar char=""/>
            </a:pPr>
            <a:r>
              <a:rPr lang="ru-RU" altLang="ru-RU" sz="2800" dirty="0">
                <a:solidFill>
                  <a:schemeClr val="tx1"/>
                </a:solidFill>
                <a:latin typeface="Times New Roman" pitchFamily="16" charset="0"/>
              </a:rPr>
              <a:t>Рецепты ,выписанные на специальных рецептурных бланках на НС и ПВ, действительны</a:t>
            </a:r>
            <a:r>
              <a:rPr lang="ru-RU" altLang="ru-RU" sz="2800" b="1" dirty="0">
                <a:solidFill>
                  <a:schemeClr val="tx1"/>
                </a:solidFill>
                <a:latin typeface="Times New Roman" pitchFamily="16" charset="0"/>
              </a:rPr>
              <a:t> в течение 5 дней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6" charset="0"/>
              </a:rPr>
              <a:t> со дня выписки;</a:t>
            </a:r>
          </a:p>
          <a:p>
            <a:pPr hangingPunct="1">
              <a:lnSpc>
                <a:spcPct val="100000"/>
              </a:lnSpc>
              <a:spcBef>
                <a:spcPts val="1000"/>
              </a:spcBef>
              <a:buClr>
                <a:srgbClr val="8AD0D6"/>
              </a:buClr>
              <a:buSzPct val="80000"/>
              <a:buFont typeface="Wingdings 3" charset="0"/>
              <a:buChar char=""/>
            </a:pPr>
            <a:r>
              <a:rPr lang="ru-RU" altLang="ru-RU" sz="2800" dirty="0">
                <a:solidFill>
                  <a:schemeClr val="tx1"/>
                </a:solidFill>
                <a:latin typeface="Times New Roman" pitchFamily="16" charset="0"/>
              </a:rPr>
              <a:t>Рецепты, выписанные на рецептурных бланках формы № 148-1/у-88 - в </a:t>
            </a:r>
            <a:r>
              <a:rPr lang="ru-RU" altLang="ru-RU" sz="2800" b="1" dirty="0">
                <a:solidFill>
                  <a:schemeClr val="tx1"/>
                </a:solidFill>
                <a:latin typeface="Times New Roman" pitchFamily="16" charset="0"/>
              </a:rPr>
              <a:t>течение 10 дней</a:t>
            </a:r>
            <a:r>
              <a:rPr lang="ru-RU" altLang="ru-RU" sz="2000" dirty="0">
                <a:solidFill>
                  <a:schemeClr val="tx1"/>
                </a:solidFill>
                <a:latin typeface="Century Gothic" charset="0"/>
              </a:rPr>
              <a:t> </a:t>
            </a:r>
            <a:r>
              <a:rPr lang="ru-RU" altLang="ru-RU" sz="2800" dirty="0">
                <a:solidFill>
                  <a:schemeClr val="tx1"/>
                </a:solidFill>
                <a:latin typeface="Times New Roman" pitchFamily="16" charset="0"/>
              </a:rPr>
              <a:t>со дня выписки.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520</Words>
  <Application>Microsoft Office PowerPoint</Application>
  <PresentationFormat>Произвольный</PresentationFormat>
  <Paragraphs>59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1" baseType="lpstr">
      <vt:lpstr>Times New Roman</vt:lpstr>
      <vt:lpstr>Century Gothic</vt:lpstr>
      <vt:lpstr>Microsoft YaHei</vt:lpstr>
      <vt:lpstr>Arial</vt:lpstr>
      <vt:lpstr>Arial Unicode MS</vt:lpstr>
      <vt:lpstr>Calibri Light</vt:lpstr>
      <vt:lpstr>Wingdings 3</vt:lpstr>
      <vt:lpstr>+mn-lt</vt:lpstr>
      <vt:lpstr>+mn-ea</vt:lpstr>
      <vt:lpstr>Spring</vt:lpstr>
      <vt:lpstr>Порядок  назначения, выписывания и отпуска НС и ПВ</vt:lpstr>
      <vt:lpstr>1. Общие положения</vt:lpstr>
      <vt:lpstr>Запрещено назначать и выписывать  НС и ПВ: </vt:lpstr>
      <vt:lpstr>1.1. Порядок назначения НС и ПВ в стационарных условиях </vt:lpstr>
      <vt:lpstr>Презентация PowerPoint</vt:lpstr>
      <vt:lpstr>1.2. Порядок назначения НС и ПВ при амбулаторном лечении</vt:lpstr>
      <vt:lpstr>2. Порядок выписывания НС и ПВ</vt:lpstr>
      <vt:lpstr>3. Порядок отпуска НС и ПВ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 назначения, выписывания и отпуска НС и ПВ</dc:title>
  <dc:creator>Aleksey</dc:creator>
  <cp:lastModifiedBy>Aleksey</cp:lastModifiedBy>
  <cp:revision>1</cp:revision>
  <cp:lastPrinted>1601-01-01T00:00:00Z</cp:lastPrinted>
  <dcterms:created xsi:type="dcterms:W3CDTF">1601-01-01T00:00:00Z</dcterms:created>
  <dcterms:modified xsi:type="dcterms:W3CDTF">2014-12-17T02:49:36Z</dcterms:modified>
</cp:coreProperties>
</file>